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aleway" panose="020F05020202040302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Mdf4SE/FpyjXhshsm7K+gCYV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Amygdala: Hypothalamic Pituitary response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Prefrontal - Observe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Hippocampus: Recall vs. Relive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76cf236f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676cf236f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76cf236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676cf236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5e4468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5e44689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Like a cart in a rut.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76cf23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2676cf23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 through calm place - 1 aspect/2nd aspect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verydharma.or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Trauma, Mindfulness, and Substance Use Disorders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480150" y="2808550"/>
            <a:ext cx="8183700" cy="20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solidFill>
                  <a:schemeClr val="lt1"/>
                </a:solidFill>
              </a:rPr>
              <a:t>Gwendolyn Bammel, LMSW CAADC CCS CTS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solidFill>
                  <a:schemeClr val="lt1"/>
                </a:solidFill>
              </a:rPr>
              <a:t>Person in long-term recovery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solidFill>
                  <a:schemeClr val="lt1"/>
                </a:solidFill>
              </a:rPr>
              <a:t>Manager, Ascension Eastwood Recovery Center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lt1"/>
                </a:solidFill>
              </a:rPr>
              <a:t>G</a:t>
            </a:r>
            <a:r>
              <a:rPr lang="en" dirty="0">
                <a:solidFill>
                  <a:schemeClr val="lt1"/>
                </a:solidFill>
              </a:rPr>
              <a:t>wendolyn.Bammel@ascension.org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More Options for Retraining the Brain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>
                <a:solidFill>
                  <a:schemeClr val="lt1"/>
                </a:solidFill>
              </a:rPr>
              <a:t>Recovery Dharma Meetings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Meeting locator:</a:t>
            </a:r>
            <a:r>
              <a:rPr lang="en" sz="1600" b="1">
                <a:solidFill>
                  <a:schemeClr val="lt1"/>
                </a:solidFill>
              </a:rPr>
              <a:t> </a:t>
            </a: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www.recoverydharma.org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Free - but can donate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32436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>
                <a:solidFill>
                  <a:schemeClr val="lt1"/>
                </a:solidFill>
              </a:rPr>
              <a:t>Insight Timer App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Thousands of pre-recorded meditations from Buddhist Teachers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Free - but can donate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61320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 b="1">
                <a:solidFill>
                  <a:schemeClr val="lt1"/>
                </a:solidFill>
              </a:rPr>
              <a:t>Online meetings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RecoveryDharma.online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2400" y="3316730"/>
            <a:ext cx="1438275" cy="125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0674" y="3316725"/>
            <a:ext cx="1277531" cy="12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93" y="3296135"/>
            <a:ext cx="1277525" cy="12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3350" y="3316726"/>
            <a:ext cx="1247383" cy="12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311700" y="2096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9838" y="2954026"/>
            <a:ext cx="41243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Trauma and the Brain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Survival Mode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vs.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Problem Solving Mode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374" y="483925"/>
            <a:ext cx="4203249" cy="41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the Nervous System Responds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6776550" y="1025913"/>
            <a:ext cx="188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Sympathetic </a:t>
            </a:r>
            <a:r>
              <a:rPr lang="en"/>
              <a:t>Nervous System Response: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Constantly alert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Increasing levels of anxiety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Can lead to panic attacks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/>
              <a:t>Strain on the heart and major organs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2"/>
          </p:nvPr>
        </p:nvSpPr>
        <p:spPr>
          <a:xfrm>
            <a:off x="311700" y="1025925"/>
            <a:ext cx="2260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Parasympathetic </a:t>
            </a:r>
            <a:r>
              <a:rPr lang="en"/>
              <a:t>Nervous System Response: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Slows the heart rate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Aids digestion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/>
              <a:t>Stimulate proper organ functions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/>
              <a:t>Leads to a sense of safety and calm</a:t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075" y="899350"/>
            <a:ext cx="3080400" cy="366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76cf236f2_0_11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Sympathetic Responses: Fight/Flight</a:t>
            </a:r>
            <a:endParaRPr/>
          </a:p>
        </p:txBody>
      </p:sp>
      <p:sp>
        <p:nvSpPr>
          <p:cNvPr id="81" name="Google Shape;81;g2676cf236f2_0_11"/>
          <p:cNvSpPr txBox="1">
            <a:spLocks noGrp="1"/>
          </p:cNvSpPr>
          <p:nvPr>
            <p:ph type="body" idx="1"/>
          </p:nvPr>
        </p:nvSpPr>
        <p:spPr>
          <a:xfrm>
            <a:off x="311700" y="1287125"/>
            <a:ext cx="188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Fight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b="1"/>
          </a:p>
        </p:txBody>
      </p:sp>
      <p:sp>
        <p:nvSpPr>
          <p:cNvPr id="82" name="Google Shape;82;g2676cf236f2_0_11"/>
          <p:cNvSpPr txBox="1"/>
          <p:nvPr/>
        </p:nvSpPr>
        <p:spPr>
          <a:xfrm>
            <a:off x="296750" y="4466475"/>
            <a:ext cx="8190900" cy="53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676cf236f2_0_11"/>
          <p:cNvSpPr txBox="1">
            <a:spLocks noGrp="1"/>
          </p:cNvSpPr>
          <p:nvPr>
            <p:ph type="body" idx="1"/>
          </p:nvPr>
        </p:nvSpPr>
        <p:spPr>
          <a:xfrm>
            <a:off x="3649375" y="1287125"/>
            <a:ext cx="188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b="1"/>
              <a:t>Flight</a:t>
            </a:r>
            <a:endParaRPr/>
          </a:p>
        </p:txBody>
      </p:sp>
      <p:pic>
        <p:nvPicPr>
          <p:cNvPr id="84" name="Google Shape;84;g2676cf236f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600" y="1332747"/>
            <a:ext cx="14368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676cf236f2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87125"/>
            <a:ext cx="1590663" cy="34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76cf236f2_0_25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Trauma Responses: Freeze/Flop/Fawn</a:t>
            </a:r>
            <a:endParaRPr/>
          </a:p>
        </p:txBody>
      </p:sp>
      <p:sp>
        <p:nvSpPr>
          <p:cNvPr id="91" name="Google Shape;91;g2676cf236f2_0_25"/>
          <p:cNvSpPr txBox="1"/>
          <p:nvPr/>
        </p:nvSpPr>
        <p:spPr>
          <a:xfrm>
            <a:off x="296750" y="4466475"/>
            <a:ext cx="8190900" cy="53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676cf236f2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025" y="992225"/>
            <a:ext cx="4303900" cy="38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5e446892a_0_0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Addiction is a coping skill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3766500" cy="27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Re-Training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Brain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40250" y="3178425"/>
            <a:ext cx="35682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Repetition, repetition, repetition, just like the experiences in our lives.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025" y="567650"/>
            <a:ext cx="3502924" cy="350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296750" y="4070575"/>
            <a:ext cx="8572500" cy="102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we have learned to ALWAYS be on the alert, then we struggle to relax.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feeds addiction.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have to TEACH our Bodies to relax and digest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However, our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heart/mind/body will often struggle against </a:t>
            </a:r>
            <a:r>
              <a:rPr lang="en">
                <a:solidFill>
                  <a:schemeClr val="lt1"/>
                </a:solidFill>
              </a:rPr>
              <a:t>this new learning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676cf236f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76" y="350151"/>
            <a:ext cx="2632300" cy="19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676cf236f2_0_0"/>
          <p:cNvSpPr txBox="1"/>
          <p:nvPr/>
        </p:nvSpPr>
        <p:spPr>
          <a:xfrm>
            <a:off x="1154175" y="2571750"/>
            <a:ext cx="11061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Meditation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2676cf236f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26875"/>
            <a:ext cx="3210150" cy="21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676cf236f2_0_0"/>
          <p:cNvSpPr txBox="1"/>
          <p:nvPr/>
        </p:nvSpPr>
        <p:spPr>
          <a:xfrm>
            <a:off x="5348350" y="2759625"/>
            <a:ext cx="27048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Soothing through the 5 senses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676cf236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675" y="3201227"/>
            <a:ext cx="2219132" cy="16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676cf236f2_0_0"/>
          <p:cNvSpPr txBox="1"/>
          <p:nvPr/>
        </p:nvSpPr>
        <p:spPr>
          <a:xfrm>
            <a:off x="4463625" y="3885875"/>
            <a:ext cx="15675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Taking a bath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Some Options for Retraining the Brain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Repeat to yourself: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May I be at ease. May I be safe from inner and outer harm. May I be filled with loving kindness. (x3)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May you be at ease. May you be safe from inner and outer harm. May you be filled with loving kindness. (x3)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May all beings be at ease, be safe from inner and outer harm, and be filled with loving kindness. (x3)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32436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lt1"/>
                </a:solidFill>
              </a:rPr>
              <a:t>R.A.I.N. Tara Brach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chemeClr val="lt1"/>
                </a:solidFill>
              </a:rPr>
              <a:t>R</a:t>
            </a:r>
            <a:r>
              <a:rPr lang="en">
                <a:solidFill>
                  <a:schemeClr val="lt1"/>
                </a:solidFill>
              </a:rPr>
              <a:t>ecognize </a:t>
            </a:r>
            <a:r>
              <a:rPr lang="en" sz="1200">
                <a:solidFill>
                  <a:schemeClr val="lt1"/>
                </a:solidFill>
              </a:rPr>
              <a:t>what is happening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chemeClr val="lt1"/>
                </a:solidFill>
              </a:rPr>
              <a:t>A</a:t>
            </a:r>
            <a:r>
              <a:rPr lang="en">
                <a:solidFill>
                  <a:schemeClr val="lt1"/>
                </a:solidFill>
              </a:rPr>
              <a:t>llow </a:t>
            </a:r>
            <a:r>
              <a:rPr lang="en" sz="1200">
                <a:solidFill>
                  <a:schemeClr val="lt1"/>
                </a:solidFill>
              </a:rPr>
              <a:t>the experience to be there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b="1">
                <a:solidFill>
                  <a:schemeClr val="lt1"/>
                </a:solidFill>
              </a:rPr>
              <a:t>I</a:t>
            </a:r>
            <a:r>
              <a:rPr lang="en">
                <a:solidFill>
                  <a:schemeClr val="lt1"/>
                </a:solidFill>
              </a:rPr>
              <a:t>nvestigate </a:t>
            </a:r>
            <a:r>
              <a:rPr lang="en" sz="1200">
                <a:solidFill>
                  <a:schemeClr val="lt1"/>
                </a:solidFill>
              </a:rPr>
              <a:t>with interest and care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b="1">
                <a:solidFill>
                  <a:schemeClr val="lt1"/>
                </a:solidFill>
              </a:rPr>
              <a:t>N</a:t>
            </a:r>
            <a:r>
              <a:rPr lang="en">
                <a:solidFill>
                  <a:schemeClr val="lt1"/>
                </a:solidFill>
              </a:rPr>
              <a:t>urture </a:t>
            </a:r>
            <a:r>
              <a:rPr lang="en" sz="1200">
                <a:solidFill>
                  <a:schemeClr val="lt1"/>
                </a:solidFill>
              </a:rPr>
              <a:t>with self-compassion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6132000" y="1152475"/>
            <a:ext cx="2700300" cy="341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</a:rPr>
              <a:t>4-7-8 Breathing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</a:rPr>
              <a:t>A version of Pranayama, training the breath - engages the parasympathetic nervous response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</a:rPr>
              <a:t>Breathe in for 4 seconds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</a:rPr>
              <a:t>Hold the breath for 7 seconds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>
                <a:solidFill>
                  <a:schemeClr val="lt1"/>
                </a:solidFill>
              </a:rPr>
              <a:t>Exhale for 8 seconds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(16:9)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Raleway</vt:lpstr>
      <vt:lpstr>Arial</vt:lpstr>
      <vt:lpstr>Plum</vt:lpstr>
      <vt:lpstr>Trauma, Mindfulness, and Substance Use Disorders</vt:lpstr>
      <vt:lpstr>Trauma and the Brain</vt:lpstr>
      <vt:lpstr>How the Nervous System Responds</vt:lpstr>
      <vt:lpstr>Sympathetic Responses: Fight/Flight</vt:lpstr>
      <vt:lpstr>Trauma Responses: Freeze/Flop/Fawn</vt:lpstr>
      <vt:lpstr>Addiction is a coping skill</vt:lpstr>
      <vt:lpstr>Re-Training The Brain</vt:lpstr>
      <vt:lpstr>PowerPoint Presentation</vt:lpstr>
      <vt:lpstr>Some Options for Retraining the Brain</vt:lpstr>
      <vt:lpstr>More Options for Retraining the Brain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Trauma, Mindfulness, and Substance Use Disorders</dc:title>
  <dc:creator>Bammel, Gwendolyn</dc:creator>
  <cp:lastModifiedBy>Bammel, Gwendolyn</cp:lastModifiedBy>
  <cp:revision>1</cp:revision>
  <dcterms:modified xsi:type="dcterms:W3CDTF">2024-04-17T21:50:41Z</dcterms:modified>
</cp:coreProperties>
</file>